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sldIdLst>
    <p:sldId id="256" r:id="rId2"/>
    <p:sldId id="257" r:id="rId3"/>
    <p:sldId id="258" r:id="rId4"/>
    <p:sldId id="263" r:id="rId5"/>
    <p:sldId id="260" r:id="rId6"/>
    <p:sldId id="259" r:id="rId7"/>
    <p:sldId id="261" r:id="rId8"/>
    <p:sldId id="262" r:id="rId9"/>
    <p:sldId id="264" r:id="rId10"/>
    <p:sldId id="267" r:id="rId11"/>
    <p:sldId id="269" r:id="rId12"/>
    <p:sldId id="265" r:id="rId13"/>
    <p:sldId id="266" r:id="rId14"/>
    <p:sldId id="270" r:id="rId15"/>
    <p:sldId id="271" r:id="rId16"/>
    <p:sldId id="272" r:id="rId17"/>
    <p:sldId id="287" r:id="rId18"/>
    <p:sldId id="273" r:id="rId19"/>
    <p:sldId id="275" r:id="rId20"/>
    <p:sldId id="274" r:id="rId21"/>
    <p:sldId id="276" r:id="rId22"/>
    <p:sldId id="277" r:id="rId23"/>
    <p:sldId id="278" r:id="rId24"/>
    <p:sldId id="279" r:id="rId25"/>
    <p:sldId id="289" r:id="rId26"/>
    <p:sldId id="288" r:id="rId27"/>
    <p:sldId id="301" r:id="rId28"/>
    <p:sldId id="283" r:id="rId29"/>
    <p:sldId id="284" r:id="rId30"/>
    <p:sldId id="285" r:id="rId31"/>
    <p:sldId id="292" r:id="rId32"/>
    <p:sldId id="290" r:id="rId33"/>
    <p:sldId id="291" r:id="rId34"/>
    <p:sldId id="302" r:id="rId35"/>
    <p:sldId id="299" r:id="rId36"/>
    <p:sldId id="294" r:id="rId37"/>
    <p:sldId id="298" r:id="rId38"/>
    <p:sldId id="296" r:id="rId39"/>
    <p:sldId id="295" r:id="rId40"/>
    <p:sldId id="297" r:id="rId4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80" d="100"/>
          <a:sy n="80" d="100"/>
        </p:scale>
        <p:origin x="-1878" y="-54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klenk\Documents\external-svn\ubham\cdsr\trunk\papers\QR2012\images\result-graphs.xlsx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klenk\Documents\external-svn\ubham\cdsr\trunk\papers\QR2012\images\result-graphs.xlsx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klenk\Documents\external-svn\ubham\cdsr\trunk\papers\QR2012\images\result-graphs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layout/>
      <c:overlay val="0"/>
      <c:txPr>
        <a:bodyPr/>
        <a:lstStyle/>
        <a:p>
          <a:pPr>
            <a:defRPr sz="1600"/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Precision</c:v>
                </c:pt>
              </c:strCache>
            </c:strRef>
          </c:tx>
          <c:errBars>
            <c:errDir val="y"/>
            <c:errBarType val="both"/>
            <c:errValType val="cust"/>
            <c:noEndCap val="0"/>
            <c:plus>
              <c:numRef>
                <c:f>Sheet1!$C$2:$C$5</c:f>
                <c:numCache>
                  <c:formatCode>General</c:formatCode>
                  <c:ptCount val="4"/>
                  <c:pt idx="0">
                    <c:v>0.11</c:v>
                  </c:pt>
                  <c:pt idx="1">
                    <c:v>0.37</c:v>
                  </c:pt>
                  <c:pt idx="2">
                    <c:v>0.3</c:v>
                  </c:pt>
                </c:numCache>
              </c:numRef>
            </c:plus>
            <c:minus>
              <c:numRef>
                <c:f>Sheet1!$C$2:$C$4</c:f>
                <c:numCache>
                  <c:formatCode>General</c:formatCode>
                  <c:ptCount val="3"/>
                  <c:pt idx="0">
                    <c:v>0.11</c:v>
                  </c:pt>
                  <c:pt idx="1">
                    <c:v>0.37</c:v>
                  </c:pt>
                  <c:pt idx="2">
                    <c:v>0.3</c:v>
                  </c:pt>
                </c:numCache>
              </c:numRef>
            </c:minus>
          </c:errBars>
          <c:cat>
            <c:strRef>
              <c:f>Sheet1!$A$2:$A$4</c:f>
              <c:strCache>
                <c:ptCount val="3"/>
                <c:pt idx="0">
                  <c:v>Entire Room</c:v>
                </c:pt>
                <c:pt idx="1">
                  <c:v>Transferred</c:v>
                </c:pt>
                <c:pt idx="2">
                  <c:v>Manually Encoded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0.17</c:v>
                </c:pt>
                <c:pt idx="1">
                  <c:v>0.47</c:v>
                </c:pt>
                <c:pt idx="2">
                  <c:v>0.71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5293696"/>
        <c:axId val="85727488"/>
      </c:lineChart>
      <c:catAx>
        <c:axId val="85293696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600" b="1"/>
            </a:pPr>
            <a:endParaRPr lang="en-US"/>
          </a:p>
        </c:txPr>
        <c:crossAx val="85727488"/>
        <c:crosses val="autoZero"/>
        <c:auto val="1"/>
        <c:lblAlgn val="ctr"/>
        <c:lblOffset val="100"/>
        <c:noMultiLvlLbl val="0"/>
      </c:catAx>
      <c:valAx>
        <c:axId val="85727488"/>
        <c:scaling>
          <c:orientation val="minMax"/>
          <c:max val="1"/>
        </c:scaling>
        <c:delete val="0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600" b="1"/>
            </a:pPr>
            <a:endParaRPr lang="en-US"/>
          </a:p>
        </c:txPr>
        <c:crossAx val="85293696"/>
        <c:crosses val="autoZero"/>
        <c:crossBetween val="between"/>
        <c:majorUnit val="0.25"/>
      </c:valAx>
    </c:plotArea>
    <c:plotVisOnly val="1"/>
    <c:dispBlanksAs val="gap"/>
    <c:showDLblsOverMax val="0"/>
  </c:chart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9"/>
    </mc:Choice>
    <mc:Fallback>
      <c:style val="19"/>
    </mc:Fallback>
  </mc:AlternateContent>
  <c:chart>
    <c:title>
      <c:tx>
        <c:rich>
          <a:bodyPr/>
          <a:lstStyle/>
          <a:p>
            <a:pPr>
              <a:defRPr/>
            </a:pPr>
            <a:r>
              <a:rPr lang="en-US"/>
              <a:t>F1</a:t>
            </a:r>
          </a:p>
        </c:rich>
      </c:tx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13041229221347331"/>
          <c:y val="0.19147922209382531"/>
          <c:w val="0.82683858267716537"/>
          <c:h val="0.6945200791880537"/>
        </c:manualLayout>
      </c:layout>
      <c:lineChart>
        <c:grouping val="standard"/>
        <c:varyColors val="0"/>
        <c:ser>
          <c:idx val="0"/>
          <c:order val="0"/>
          <c:tx>
            <c:strRef>
              <c:f>Sheet1!$B$38</c:f>
              <c:strCache>
                <c:ptCount val="1"/>
                <c:pt idx="0">
                  <c:v>F1 Measure</c:v>
                </c:pt>
              </c:strCache>
            </c:strRef>
          </c:tx>
          <c:cat>
            <c:strRef>
              <c:f>Sheet1!$A$39:$A$41</c:f>
              <c:strCache>
                <c:ptCount val="3"/>
                <c:pt idx="0">
                  <c:v>Entire Room</c:v>
                </c:pt>
                <c:pt idx="1">
                  <c:v>Transferred</c:v>
                </c:pt>
                <c:pt idx="2">
                  <c:v>Manually Encoded</c:v>
                </c:pt>
              </c:strCache>
            </c:strRef>
          </c:cat>
          <c:val>
            <c:numRef>
              <c:f>Sheet1!$B$39:$B$41</c:f>
              <c:numCache>
                <c:formatCode>General</c:formatCode>
                <c:ptCount val="3"/>
                <c:pt idx="0">
                  <c:v>0.28973913043478261</c:v>
                </c:pt>
                <c:pt idx="1">
                  <c:v>0.4649462365591398</c:v>
                </c:pt>
                <c:pt idx="2">
                  <c:v>0.68942028985507253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5314560"/>
        <c:axId val="85721856"/>
      </c:lineChart>
      <c:catAx>
        <c:axId val="85314560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600" b="1"/>
            </a:pPr>
            <a:endParaRPr lang="en-US"/>
          </a:p>
        </c:txPr>
        <c:crossAx val="85721856"/>
        <c:crosses val="autoZero"/>
        <c:auto val="1"/>
        <c:lblAlgn val="ctr"/>
        <c:lblOffset val="100"/>
        <c:noMultiLvlLbl val="0"/>
      </c:catAx>
      <c:valAx>
        <c:axId val="85721856"/>
        <c:scaling>
          <c:orientation val="minMax"/>
          <c:max val="1"/>
        </c:scaling>
        <c:delete val="0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600" b="1"/>
            </a:pPr>
            <a:endParaRPr lang="en-US"/>
          </a:p>
        </c:txPr>
        <c:crossAx val="85314560"/>
        <c:crosses val="autoZero"/>
        <c:crossBetween val="between"/>
        <c:majorUnit val="0.25"/>
      </c:valAx>
    </c:plotArea>
    <c:plotVisOnly val="1"/>
    <c:dispBlanksAs val="gap"/>
    <c:showDLblsOverMax val="0"/>
  </c:chart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layout/>
      <c:overlay val="0"/>
      <c:txPr>
        <a:bodyPr/>
        <a:lstStyle/>
        <a:p>
          <a:pPr>
            <a:defRPr sz="1800"/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6269845340993613"/>
          <c:y val="0.22956124838222072"/>
          <c:w val="0.83404421759983582"/>
          <c:h val="0.49080587636708523"/>
        </c:manualLayout>
      </c:layout>
      <c:lineChart>
        <c:grouping val="standard"/>
        <c:varyColors val="0"/>
        <c:ser>
          <c:idx val="0"/>
          <c:order val="0"/>
          <c:tx>
            <c:strRef>
              <c:f>Sheet1!$B$17</c:f>
              <c:strCache>
                <c:ptCount val="1"/>
                <c:pt idx="0">
                  <c:v>Recall</c:v>
                </c:pt>
              </c:strCache>
            </c:strRef>
          </c:tx>
          <c:spPr>
            <a:ln>
              <a:solidFill>
                <a:schemeClr val="accent1"/>
              </a:solidFill>
            </a:ln>
          </c:spPr>
          <c:marker>
            <c:spPr>
              <a:ln>
                <a:gradFill>
                  <a:gsLst>
                    <a:gs pos="0">
                      <a:schemeClr val="accent1">
                        <a:tint val="66000"/>
                        <a:satMod val="160000"/>
                      </a:schemeClr>
                    </a:gs>
                    <a:gs pos="50000">
                      <a:schemeClr val="accent1">
                        <a:tint val="44500"/>
                        <a:satMod val="160000"/>
                      </a:schemeClr>
                    </a:gs>
                    <a:gs pos="100000">
                      <a:schemeClr val="accent1">
                        <a:tint val="23500"/>
                        <a:satMod val="160000"/>
                      </a:schemeClr>
                    </a:gs>
                  </a:gsLst>
                  <a:lin ang="5400000" scaled="0"/>
                </a:gradFill>
              </a:ln>
            </c:spPr>
          </c:marker>
          <c:errBars>
            <c:errDir val="y"/>
            <c:errBarType val="both"/>
            <c:errValType val="cust"/>
            <c:noEndCap val="0"/>
            <c:plus>
              <c:numRef>
                <c:f>Sheet1!$C$18:$C$20</c:f>
                <c:numCache>
                  <c:formatCode>General</c:formatCode>
                  <c:ptCount val="3"/>
                  <c:pt idx="0">
                    <c:v>0.05</c:v>
                  </c:pt>
                  <c:pt idx="1">
                    <c:v>0.38</c:v>
                  </c:pt>
                  <c:pt idx="2">
                    <c:v>0.25</c:v>
                  </c:pt>
                </c:numCache>
              </c:numRef>
            </c:plus>
            <c:minus>
              <c:numRef>
                <c:f>Sheet1!$C$18:$C$20</c:f>
                <c:numCache>
                  <c:formatCode>General</c:formatCode>
                  <c:ptCount val="3"/>
                  <c:pt idx="0">
                    <c:v>0.05</c:v>
                  </c:pt>
                  <c:pt idx="1">
                    <c:v>0.38</c:v>
                  </c:pt>
                  <c:pt idx="2">
                    <c:v>0.25</c:v>
                  </c:pt>
                </c:numCache>
              </c:numRef>
            </c:minus>
          </c:errBars>
          <c:cat>
            <c:strRef>
              <c:f>Sheet1!$A$18:$A$20</c:f>
              <c:strCache>
                <c:ptCount val="3"/>
                <c:pt idx="0">
                  <c:v>Entire Room</c:v>
                </c:pt>
                <c:pt idx="1">
                  <c:v>Transferred</c:v>
                </c:pt>
                <c:pt idx="2">
                  <c:v>Manually Encoded</c:v>
                </c:pt>
              </c:strCache>
            </c:strRef>
          </c:cat>
          <c:val>
            <c:numRef>
              <c:f>Sheet1!$B$18:$B$20</c:f>
              <c:numCache>
                <c:formatCode>General</c:formatCode>
                <c:ptCount val="3"/>
                <c:pt idx="0">
                  <c:v>0.98</c:v>
                </c:pt>
                <c:pt idx="1">
                  <c:v>0.46</c:v>
                </c:pt>
                <c:pt idx="2">
                  <c:v>0.67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6685952"/>
        <c:axId val="73077120"/>
      </c:lineChart>
      <c:catAx>
        <c:axId val="66685952"/>
        <c:scaling>
          <c:orientation val="minMax"/>
        </c:scaling>
        <c:delete val="0"/>
        <c:axPos val="b"/>
        <c:majorTickMark val="out"/>
        <c:minorTickMark val="none"/>
        <c:tickLblPos val="nextTo"/>
        <c:txPr>
          <a:bodyPr/>
          <a:lstStyle/>
          <a:p>
            <a:pPr>
              <a:defRPr sz="1600" b="1"/>
            </a:pPr>
            <a:endParaRPr lang="en-US"/>
          </a:p>
        </c:txPr>
        <c:crossAx val="73077120"/>
        <c:crosses val="autoZero"/>
        <c:auto val="1"/>
        <c:lblAlgn val="ctr"/>
        <c:lblOffset val="100"/>
        <c:noMultiLvlLbl val="0"/>
      </c:catAx>
      <c:valAx>
        <c:axId val="73077120"/>
        <c:scaling>
          <c:orientation val="minMax"/>
          <c:max val="1"/>
        </c:scaling>
        <c:delete val="0"/>
        <c:axPos val="l"/>
        <c:majorGridlines>
          <c:spPr>
            <a:ln>
              <a:noFill/>
            </a:ln>
          </c:spPr>
        </c:majorGridlines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600" b="1"/>
            </a:pPr>
            <a:endParaRPr lang="en-US"/>
          </a:p>
        </c:txPr>
        <c:crossAx val="66685952"/>
        <c:crosses val="autoZero"/>
        <c:crossBetween val="between"/>
        <c:majorUnit val="0.25"/>
      </c:valAx>
    </c:plotArea>
    <c:plotVisOnly val="1"/>
    <c:dispBlanksAs val="gap"/>
    <c:showDLblsOverMax val="0"/>
  </c:chart>
  <c:externalData r:id="rId1">
    <c:autoUpdate val="0"/>
  </c:externalData>
</c:chartSpace>
</file>

<file path=ppt/media/image1.jpeg>
</file>

<file path=ppt/media/image10.jpeg>
</file>

<file path=ppt/media/image11.png>
</file>

<file path=ppt/media/image12.png>
</file>

<file path=ppt/media/image17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8.jpeg>
</file>

<file path=ppt/media/image29.png>
</file>

<file path=ppt/media/image3.jpeg>
</file>

<file path=ppt/media/image30.jpeg>
</file>

<file path=ppt/media/image32.png>
</file>

<file path=ppt/media/image33.jpe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7EE8B9-92AD-0145-82BC-61196911AE4C}" type="datetimeFigureOut">
              <a:rPr lang="en-US" smtClean="0"/>
              <a:t>7/12/2012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C58E8D-5DAE-0442-B1C1-E0A4A767B6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53319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C58E8D-5DAE-0442-B1C1-E0A4A767B64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6647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C58E8D-5DAE-0442-B1C1-E0A4A767B64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8859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C58E8D-5DAE-0442-B1C1-E0A4A767B64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0376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C58E8D-5DAE-0442-B1C1-E0A4A767B64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5206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7/12/2012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704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7/12/2012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823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7/12/2012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545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7/12/2012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8443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7/12/2012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362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7/12/2012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219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7/12/2012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814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7/12/2012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488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7/12/2012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442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7/12/2012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9830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5D4E93-49AA-44AC-BC2F-4402C771A156}" type="datetimeFigureOut">
              <a:rPr lang="en-US" smtClean="0"/>
              <a:t>7/12/2012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06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5D4E93-49AA-44AC-BC2F-4402C771A156}" type="datetimeFigureOut">
              <a:rPr lang="en-US" smtClean="0"/>
              <a:t>7/12/2012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CA1420-0151-4B13-9315-B078E538F9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8992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4.png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33.jpeg"/><Relationship Id="rId4" Type="http://schemas.openxmlformats.org/officeDocument/2006/relationships/image" Target="../media/image32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Using Anchor Points to Define and Transfer Spatial Regions Based on Context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4400" y="3855156"/>
            <a:ext cx="1905000" cy="11430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chemeClr val="tx1"/>
                </a:solidFill>
              </a:rPr>
              <a:t>Matt Klenk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PARC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3637844" y="3855156"/>
            <a:ext cx="1905000" cy="13419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Nick </a:t>
            </a:r>
            <a:r>
              <a:rPr lang="en-US" sz="2800" dirty="0" smtClean="0">
                <a:solidFill>
                  <a:schemeClr val="tx1"/>
                </a:solidFill>
              </a:rPr>
              <a:t>Hawes</a:t>
            </a:r>
            <a:endParaRPr lang="en-US" sz="2800" dirty="0" smtClean="0">
              <a:solidFill>
                <a:schemeClr val="tx1"/>
              </a:solidFill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1428044" y="5138369"/>
            <a:ext cx="2209800" cy="1371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Graham </a:t>
            </a:r>
            <a:r>
              <a:rPr lang="en-US" sz="2800" dirty="0" smtClean="0">
                <a:solidFill>
                  <a:schemeClr val="tx1"/>
                </a:solidFill>
              </a:rPr>
              <a:t>Horn</a:t>
            </a:r>
            <a:endParaRPr lang="en-US" sz="2800" dirty="0" smtClean="0">
              <a:solidFill>
                <a:schemeClr val="tx1"/>
              </a:solidFill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6096000" y="3855156"/>
            <a:ext cx="2438400" cy="14026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Kate </a:t>
            </a:r>
            <a:r>
              <a:rPr lang="en-US" sz="2800" dirty="0" smtClean="0">
                <a:solidFill>
                  <a:schemeClr val="tx1"/>
                </a:solidFill>
              </a:rPr>
              <a:t>Lockwood</a:t>
            </a:r>
            <a:endParaRPr lang="en-US" sz="2800" dirty="0" smtClean="0">
              <a:solidFill>
                <a:schemeClr val="tx1"/>
              </a:solidFill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5154658" y="5107325"/>
            <a:ext cx="2438400" cy="14026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 smtClean="0">
                <a:solidFill>
                  <a:schemeClr val="tx1"/>
                </a:solidFill>
              </a:rPr>
              <a:t>John </a:t>
            </a:r>
            <a:r>
              <a:rPr lang="en-US" sz="2800" dirty="0" smtClean="0">
                <a:solidFill>
                  <a:schemeClr val="tx1"/>
                </a:solidFill>
              </a:rPr>
              <a:t>Kelleher</a:t>
            </a:r>
            <a:endParaRPr lang="en-US" sz="2800" dirty="0" smtClean="0">
              <a:solidFill>
                <a:schemeClr val="tx1"/>
              </a:solidFill>
            </a:endParaRPr>
          </a:p>
        </p:txBody>
      </p:sp>
      <p:pic>
        <p:nvPicPr>
          <p:cNvPr id="8" name="Picture 7" descr="http://www.wca.org/files/directory_images/372-parc_logo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4419599"/>
            <a:ext cx="2133600" cy="615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http://luka.tnode.com/media/cache/gallery/cogx_display_image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1429" y="5630339"/>
            <a:ext cx="1143000" cy="8169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 descr="http://www.cs.bham.ac.uk/%7Emusolesm/unibhamlogo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6444" y="4390287"/>
            <a:ext cx="1352970" cy="1198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10" descr="http://www.cs.bham.ac.uk/%7Emusolesm/unibhamlogo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6459" y="5659229"/>
            <a:ext cx="1352970" cy="1198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2" name="Picture 11" descr="http://www.hartnell.edu/sums/images/New%20Folder/CSUMB-Logo-Green-Gold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0" y="4280581"/>
            <a:ext cx="3502891" cy="9165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" name="Picture 12" descr="http://upload.wikimedia.org/wikipedia/en/6/6d/Dublin_Institute_of_Technology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8800" y="5534778"/>
            <a:ext cx="1308894" cy="13088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01031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Cognitive Systems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Qualitative spatial </a:t>
            </a:r>
            <a:r>
              <a:rPr lang="en-US" dirty="0"/>
              <a:t>r</a:t>
            </a:r>
            <a:r>
              <a:rPr lang="en-US" dirty="0" smtClean="0"/>
              <a:t>epresentations</a:t>
            </a:r>
          </a:p>
          <a:p>
            <a:pPr lvl="1"/>
            <a:r>
              <a:rPr lang="en-US" dirty="0" smtClean="0"/>
              <a:t>RCC-8 + Positional relationships between entities</a:t>
            </a:r>
          </a:p>
          <a:p>
            <a:r>
              <a:rPr lang="en-US" dirty="0" smtClean="0"/>
              <a:t>Symbolically describe </a:t>
            </a:r>
            <a:r>
              <a:rPr lang="en-US" dirty="0" smtClean="0"/>
              <a:t>context dependent spatial regions</a:t>
            </a:r>
            <a:endParaRPr lang="en-US" dirty="0" smtClean="0"/>
          </a:p>
          <a:p>
            <a:pPr lvl="1"/>
            <a:r>
              <a:rPr lang="en-US" i="1" dirty="0" smtClean="0"/>
              <a:t>Anchor points </a:t>
            </a:r>
            <a:r>
              <a:rPr lang="en-US" dirty="0" smtClean="0"/>
              <a:t>(Klenk </a:t>
            </a:r>
            <a:r>
              <a:rPr lang="en-US" i="1" dirty="0" smtClean="0"/>
              <a:t>et al.</a:t>
            </a:r>
            <a:r>
              <a:rPr lang="en-US" dirty="0" smtClean="0"/>
              <a:t> 2005)</a:t>
            </a:r>
          </a:p>
          <a:p>
            <a:r>
              <a:rPr lang="en-US" dirty="0" smtClean="0"/>
              <a:t>Incremental learning from a single case</a:t>
            </a:r>
          </a:p>
          <a:p>
            <a:pPr lvl="1"/>
            <a:r>
              <a:rPr lang="en-US" dirty="0" smtClean="0"/>
              <a:t>Analogy SME (</a:t>
            </a:r>
            <a:r>
              <a:rPr lang="en-US" dirty="0" err="1" smtClean="0"/>
              <a:t>Falkenhainer</a:t>
            </a:r>
            <a:r>
              <a:rPr lang="en-US" dirty="0" smtClean="0"/>
              <a:t> </a:t>
            </a:r>
            <a:r>
              <a:rPr lang="en-US" i="1" dirty="0" smtClean="0"/>
              <a:t>et al.</a:t>
            </a:r>
            <a:r>
              <a:rPr lang="en-US" dirty="0" smtClean="0"/>
              <a:t> 1989)</a:t>
            </a:r>
          </a:p>
        </p:txBody>
      </p:sp>
    </p:spTree>
    <p:extLst>
      <p:ext uri="{BB962C8B-B14F-4D97-AF65-F5344CB8AC3E}">
        <p14:creationId xmlns:p14="http://schemas.microsoft.com/office/powerpoint/2010/main" val="3433057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From Sensors to Symbols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406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4180"/>
            <a:ext cx="9144000" cy="676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738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00"/>
            <a:ext cx="9144000" cy="6806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2463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860" r="-1860"/>
          <a:stretch/>
        </p:blipFill>
        <p:spPr>
          <a:xfrm>
            <a:off x="-96308" y="0"/>
            <a:ext cx="9279110" cy="6629400"/>
          </a:xfrm>
        </p:spPr>
      </p:pic>
      <p:sp>
        <p:nvSpPr>
          <p:cNvPr id="8" name="Rounded Rectangular Callout 7"/>
          <p:cNvSpPr/>
          <p:nvPr/>
        </p:nvSpPr>
        <p:spPr>
          <a:xfrm>
            <a:off x="4343400" y="4419600"/>
            <a:ext cx="2133600" cy="990600"/>
          </a:xfrm>
          <a:prstGeom prst="wedgeRoundRectCallout">
            <a:avLst>
              <a:gd name="adj1" fmla="val 58657"/>
              <a:gd name="adj2" fmla="val -132128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Dora</a:t>
            </a:r>
            <a:endParaRPr lang="en-US" sz="2400" dirty="0"/>
          </a:p>
        </p:txBody>
      </p:sp>
      <p:sp>
        <p:nvSpPr>
          <p:cNvPr id="9" name="Rounded Rectangle 8"/>
          <p:cNvSpPr/>
          <p:nvPr/>
        </p:nvSpPr>
        <p:spPr>
          <a:xfrm>
            <a:off x="2286000" y="533400"/>
            <a:ext cx="4724400" cy="685800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Explore the classroom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88782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 l="-21473" r="-21473"/>
          <a:stretch>
            <a:fillRect/>
          </a:stretch>
        </p:blipFill>
        <p:spPr>
          <a:xfrm>
            <a:off x="-1025372" y="206110"/>
            <a:ext cx="11540972" cy="6347090"/>
          </a:xfrm>
        </p:spPr>
      </p:pic>
    </p:spTree>
    <p:extLst>
      <p:ext uri="{BB962C8B-B14F-4D97-AF65-F5344CB8AC3E}">
        <p14:creationId xmlns:p14="http://schemas.microsoft.com/office/powerpoint/2010/main" val="1203757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6857" r="-16857"/>
          <a:stretch>
            <a:fillRect/>
          </a:stretch>
        </p:blipFill>
        <p:spPr>
          <a:xfrm>
            <a:off x="-1185389" y="152400"/>
            <a:ext cx="11777189" cy="6477000"/>
          </a:xfrm>
        </p:spPr>
      </p:pic>
    </p:spTree>
    <p:extLst>
      <p:ext uri="{BB962C8B-B14F-4D97-AF65-F5344CB8AC3E}">
        <p14:creationId xmlns:p14="http://schemas.microsoft.com/office/powerpoint/2010/main" val="810221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5"/>
          <p:cNvPicPr>
            <a:picLocks noChangeAspect="1"/>
          </p:cNvPicPr>
          <p:nvPr/>
        </p:nvPicPr>
        <p:blipFill>
          <a:blip r:embed="rId2"/>
          <a:srcRect l="-21473" r="-21473"/>
          <a:stretch>
            <a:fillRect/>
          </a:stretch>
        </p:blipFill>
        <p:spPr>
          <a:xfrm>
            <a:off x="-1219200" y="228600"/>
            <a:ext cx="11540972" cy="6347090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1371600" y="1371600"/>
            <a:ext cx="4419600" cy="4343400"/>
          </a:xfrm>
          <a:prstGeom prst="roundRect">
            <a:avLst/>
          </a:prstGeom>
          <a:noFill/>
          <a:ln w="57150" cmpd="sng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ular Callout 6"/>
          <p:cNvSpPr/>
          <p:nvPr/>
        </p:nvSpPr>
        <p:spPr>
          <a:xfrm>
            <a:off x="6172200" y="914400"/>
            <a:ext cx="2819400" cy="990600"/>
          </a:xfrm>
          <a:prstGeom prst="wedgeRoundRectCallout">
            <a:avLst>
              <a:gd name="adj1" fmla="val -66463"/>
              <a:gd name="adj2" fmla="val 38463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Create </a:t>
            </a:r>
            <a:r>
              <a:rPr lang="en-US" i="1" dirty="0" smtClean="0"/>
              <a:t>group entities</a:t>
            </a:r>
            <a:r>
              <a:rPr lang="en-US" dirty="0" smtClean="0"/>
              <a:t>  for each set of adjacent objects with the same type</a:t>
            </a:r>
            <a:endParaRPr lang="en-US" dirty="0"/>
          </a:p>
        </p:txBody>
      </p:sp>
      <p:sp>
        <p:nvSpPr>
          <p:cNvPr id="2" name="Rounded Rectangle 1"/>
          <p:cNvSpPr/>
          <p:nvPr/>
        </p:nvSpPr>
        <p:spPr>
          <a:xfrm>
            <a:off x="2781300" y="997828"/>
            <a:ext cx="1600200" cy="3737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DeskGroup1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60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8079" r="-18079"/>
          <a:stretch>
            <a:fillRect/>
          </a:stretch>
        </p:blipFill>
        <p:spPr>
          <a:xfrm>
            <a:off x="-1524854" y="76200"/>
            <a:ext cx="12192854" cy="6705600"/>
          </a:xfrm>
        </p:spPr>
      </p:pic>
    </p:spTree>
    <p:extLst>
      <p:ext uri="{BB962C8B-B14F-4D97-AF65-F5344CB8AC3E}">
        <p14:creationId xmlns:p14="http://schemas.microsoft.com/office/powerpoint/2010/main" val="2086673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2857" b="12857"/>
          <a:stretch>
            <a:fillRect/>
          </a:stretch>
        </p:blipFill>
        <p:spPr>
          <a:xfrm>
            <a:off x="0" y="990600"/>
            <a:ext cx="9144640" cy="5029200"/>
          </a:xfrm>
        </p:spPr>
      </p:pic>
    </p:spTree>
    <p:extLst>
      <p:ext uri="{BB962C8B-B14F-4D97-AF65-F5344CB8AC3E}">
        <p14:creationId xmlns:p14="http://schemas.microsoft.com/office/powerpoint/2010/main" val="4237873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62200" y="76200"/>
            <a:ext cx="4472090" cy="67299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29378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Qualitative Spatial Relationships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8 Positional Relationships</a:t>
            </a:r>
            <a:endParaRPr lang="en-US" sz="2800" dirty="0" smtClean="0"/>
          </a:p>
          <a:p>
            <a:pPr lvl="1"/>
            <a:r>
              <a:rPr lang="en-US" sz="2400" dirty="0" err="1" smtClean="0"/>
              <a:t>yMinusXZero</a:t>
            </a:r>
            <a:r>
              <a:rPr lang="en-US" sz="2400" dirty="0"/>
              <a:t> </a:t>
            </a:r>
            <a:r>
              <a:rPr lang="en-US" sz="2400" dirty="0" smtClean="0"/>
              <a:t>(</a:t>
            </a:r>
            <a:r>
              <a:rPr lang="en-US" sz="2400" dirty="0" err="1" smtClean="0"/>
              <a:t>leftOf</a:t>
            </a:r>
            <a:r>
              <a:rPr lang="en-US" sz="2400" dirty="0" smtClean="0"/>
              <a:t>), </a:t>
            </a:r>
            <a:r>
              <a:rPr lang="en-US" sz="2400" dirty="0" err="1" smtClean="0"/>
              <a:t>yMinusXMinus</a:t>
            </a:r>
            <a:r>
              <a:rPr lang="en-US" sz="2400" dirty="0"/>
              <a:t> </a:t>
            </a:r>
            <a:r>
              <a:rPr lang="en-US" sz="2400" dirty="0" smtClean="0"/>
              <a:t>(</a:t>
            </a:r>
            <a:r>
              <a:rPr lang="en-US" sz="2400" dirty="0" err="1" smtClean="0"/>
              <a:t>leftOfBelow</a:t>
            </a:r>
            <a:r>
              <a:rPr lang="en-US" sz="2400" dirty="0" smtClean="0"/>
              <a:t>)</a:t>
            </a:r>
          </a:p>
          <a:p>
            <a:pPr lvl="1"/>
            <a:r>
              <a:rPr lang="en-US" sz="2400" dirty="0" smtClean="0"/>
              <a:t>Computed for each pair of adjacent objects</a:t>
            </a:r>
          </a:p>
          <a:p>
            <a:pPr lvl="1"/>
            <a:r>
              <a:rPr lang="en-US" sz="2400" dirty="0" smtClean="0"/>
              <a:t>Measured </a:t>
            </a:r>
            <a:r>
              <a:rPr lang="en-US" sz="2400" dirty="0"/>
              <a:t>in the global X, Y </a:t>
            </a:r>
            <a:r>
              <a:rPr lang="en-US" sz="2400" dirty="0" smtClean="0"/>
              <a:t>coordinates</a:t>
            </a:r>
          </a:p>
          <a:p>
            <a:r>
              <a:rPr lang="en-US" sz="2800" dirty="0" smtClean="0"/>
              <a:t>Weighted to provide additional description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4291608"/>
            <a:ext cx="2971800" cy="1420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4291608"/>
            <a:ext cx="4508737" cy="917403"/>
          </a:xfrm>
          <a:prstGeom prst="rect">
            <a:avLst/>
          </a:prstGeom>
          <a:ln/>
          <a:ex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</p:pic>
      <p:sp>
        <p:nvSpPr>
          <p:cNvPr id="3" name="Rounded Rectangular Callout 2"/>
          <p:cNvSpPr/>
          <p:nvPr/>
        </p:nvSpPr>
        <p:spPr>
          <a:xfrm>
            <a:off x="4800600" y="5486400"/>
            <a:ext cx="3048000" cy="990600"/>
          </a:xfrm>
          <a:prstGeom prst="wedgeRoundRectCallout">
            <a:avLst>
              <a:gd name="adj1" fmla="val -70530"/>
              <a:gd name="adj2" fmla="val -57780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Strength map for points </a:t>
            </a:r>
            <a:r>
              <a:rPr lang="en-US" dirty="0" err="1" smtClean="0"/>
              <a:t>yPlusXZero</a:t>
            </a:r>
            <a:r>
              <a:rPr lang="en-US" dirty="0" smtClean="0"/>
              <a:t> (above)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5887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Defining CDSRs with Anchor Points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648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Anchor Points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idx="1"/>
          </p:nvPr>
        </p:nvSpPr>
        <p:spPr>
          <a:xfrm>
            <a:off x="5105400" y="1593273"/>
            <a:ext cx="4038600" cy="4525963"/>
          </a:xfrm>
        </p:spPr>
        <p:txBody>
          <a:bodyPr>
            <a:normAutofit/>
          </a:bodyPr>
          <a:lstStyle/>
          <a:p>
            <a:pPr marL="400050" lvl="1" indent="0">
              <a:buNone/>
            </a:pPr>
            <a:r>
              <a:rPr lang="en-US" dirty="0" smtClean="0"/>
              <a:t>Link between perceived conceptual entities</a:t>
            </a:r>
          </a:p>
          <a:p>
            <a:pPr lvl="1"/>
            <a:r>
              <a:rPr lang="en-US" sz="2400" dirty="0" err="1" smtClean="0"/>
              <a:t>CentroidFn</a:t>
            </a:r>
            <a:endParaRPr lang="en-US" sz="2400" dirty="0" smtClean="0"/>
          </a:p>
          <a:p>
            <a:pPr lvl="1"/>
            <a:r>
              <a:rPr lang="en-US" sz="2400" dirty="0" err="1" smtClean="0"/>
              <a:t>XMaxYMostFn</a:t>
            </a:r>
            <a:endParaRPr lang="en-US" sz="2400" dirty="0" smtClean="0"/>
          </a:p>
          <a:p>
            <a:pPr lvl="1"/>
            <a:r>
              <a:rPr lang="en-US" sz="2400" dirty="0" err="1" smtClean="0"/>
              <a:t>XMinYMostFn</a:t>
            </a:r>
            <a:endParaRPr lang="en-US" sz="2400" dirty="0" smtClean="0"/>
          </a:p>
          <a:p>
            <a:pPr lvl="1"/>
            <a:r>
              <a:rPr lang="en-US" sz="2400" dirty="0" err="1" smtClean="0"/>
              <a:t>YMaxXMostFn</a:t>
            </a:r>
            <a:endParaRPr lang="en-US" sz="2400" dirty="0" smtClean="0"/>
          </a:p>
          <a:p>
            <a:pPr lvl="1"/>
            <a:r>
              <a:rPr lang="en-US" sz="2400" dirty="0" smtClean="0"/>
              <a:t>…</a:t>
            </a:r>
          </a:p>
          <a:p>
            <a:pPr marL="0" indent="0">
              <a:buNone/>
            </a:pPr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1026" name="Picture 2" descr="C:\Users\klenk\Dropbox\CDSR\Room Photos\UG40\classroom-UG40-real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28800"/>
            <a:ext cx="5378425" cy="2917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ounded Rectangular Callout 7"/>
          <p:cNvSpPr/>
          <p:nvPr/>
        </p:nvSpPr>
        <p:spPr>
          <a:xfrm>
            <a:off x="323272" y="4953000"/>
            <a:ext cx="3105728" cy="457200"/>
          </a:xfrm>
          <a:prstGeom prst="wedgeRoundRectCallout">
            <a:avLst>
              <a:gd name="adj1" fmla="val -56997"/>
              <a:gd name="adj2" fmla="val -141249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Courier" pitchFamily="49" charset="0"/>
              </a:rPr>
              <a:t>(</a:t>
            </a:r>
            <a:r>
              <a:rPr lang="en-US" b="1" dirty="0" err="1" smtClean="0">
                <a:latin typeface="Courier" pitchFamily="49" charset="0"/>
              </a:rPr>
              <a:t>YMinXFewestFn</a:t>
            </a:r>
            <a:r>
              <a:rPr lang="en-US" b="1" dirty="0" smtClean="0">
                <a:latin typeface="Courier" pitchFamily="49" charset="0"/>
              </a:rPr>
              <a:t> Room1)</a:t>
            </a:r>
            <a:endParaRPr lang="en-US" b="1" dirty="0">
              <a:latin typeface="Courier" pitchFamily="49" charset="0"/>
            </a:endParaRPr>
          </a:p>
        </p:txBody>
      </p:sp>
      <p:sp>
        <p:nvSpPr>
          <p:cNvPr id="10" name="Rounded Rectangular Callout 9"/>
          <p:cNvSpPr/>
          <p:nvPr/>
        </p:nvSpPr>
        <p:spPr>
          <a:xfrm>
            <a:off x="3810000" y="5105400"/>
            <a:ext cx="3352800" cy="457200"/>
          </a:xfrm>
          <a:prstGeom prst="wedgeRoundRectCallout">
            <a:avLst>
              <a:gd name="adj1" fmla="val -86943"/>
              <a:gd name="adj2" fmla="val -145289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latin typeface="Courier" pitchFamily="49" charset="0"/>
              </a:rPr>
              <a:t>(</a:t>
            </a:r>
            <a:r>
              <a:rPr lang="en-US" b="1" dirty="0" err="1" smtClean="0">
                <a:latin typeface="Courier" pitchFamily="49" charset="0"/>
              </a:rPr>
              <a:t>XMinYFewestFn</a:t>
            </a:r>
            <a:r>
              <a:rPr lang="en-US" b="1" dirty="0" smtClean="0">
                <a:latin typeface="Courier" pitchFamily="49" charset="0"/>
              </a:rPr>
              <a:t> Room1)</a:t>
            </a:r>
            <a:endParaRPr lang="en-US" b="1" dirty="0">
              <a:latin typeface="Courier" pitchFamily="49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90600" y="1600200"/>
            <a:ext cx="3352800" cy="30480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Geometry from Classroom UG40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448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Defining CDSRs with Anchor Points </a:t>
            </a:r>
            <a:endParaRPr lang="en-US" dirty="0"/>
          </a:p>
        </p:txBody>
      </p:sp>
      <p:pic>
        <p:nvPicPr>
          <p:cNvPr id="4" name="Picture 2" descr="C:\Users\klenk\Dropbox\CDSR\Room Photos\UG40\classroom-UG40-real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0400" y="2438400"/>
            <a:ext cx="5378425" cy="2917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Straight Connector 5"/>
          <p:cNvCxnSpPr/>
          <p:nvPr/>
        </p:nvCxnSpPr>
        <p:spPr>
          <a:xfrm flipV="1">
            <a:off x="2057400" y="4572000"/>
            <a:ext cx="914400" cy="6096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2" name="Rounded Rectangular Callout 11"/>
          <p:cNvSpPr/>
          <p:nvPr/>
        </p:nvSpPr>
        <p:spPr>
          <a:xfrm>
            <a:off x="2893290" y="5107709"/>
            <a:ext cx="4269509" cy="914400"/>
          </a:xfrm>
          <a:prstGeom prst="wedgeRoundRectCallout">
            <a:avLst>
              <a:gd name="adj1" fmla="val -56212"/>
              <a:gd name="adj2" fmla="val -78913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b="1" dirty="0" smtClean="0">
                <a:latin typeface="Courier" pitchFamily="49" charset="0"/>
              </a:rPr>
              <a:t>(</a:t>
            </a:r>
            <a:r>
              <a:rPr lang="en-US" sz="1400" b="1" dirty="0" err="1" smtClean="0">
                <a:latin typeface="Courier" pitchFamily="49" charset="0"/>
              </a:rPr>
              <a:t>regionBoundarySegment</a:t>
            </a:r>
            <a:r>
              <a:rPr lang="en-US" sz="1400" b="1" dirty="0" smtClean="0">
                <a:latin typeface="Courier" pitchFamily="49" charset="0"/>
              </a:rPr>
              <a:t> CDSR1</a:t>
            </a:r>
          </a:p>
          <a:p>
            <a:r>
              <a:rPr lang="en-US" sz="1400" b="1" dirty="0">
                <a:latin typeface="Courier" pitchFamily="49" charset="0"/>
              </a:rPr>
              <a:t>	</a:t>
            </a:r>
            <a:r>
              <a:rPr lang="en-US" sz="1400" b="1" dirty="0" smtClean="0">
                <a:latin typeface="Courier" pitchFamily="49" charset="0"/>
              </a:rPr>
              <a:t>(</a:t>
            </a:r>
            <a:r>
              <a:rPr lang="en-US" sz="1400" b="1" dirty="0" err="1" smtClean="0">
                <a:latin typeface="Courier" pitchFamily="49" charset="0"/>
              </a:rPr>
              <a:t>XMinYFewestFn</a:t>
            </a:r>
            <a:r>
              <a:rPr lang="en-US" sz="1400" b="1" dirty="0" smtClean="0">
                <a:latin typeface="Courier" pitchFamily="49" charset="0"/>
              </a:rPr>
              <a:t> Room1)</a:t>
            </a:r>
          </a:p>
          <a:p>
            <a:r>
              <a:rPr lang="en-US" sz="1400" b="1" dirty="0">
                <a:latin typeface="Courier" pitchFamily="49" charset="0"/>
              </a:rPr>
              <a:t>	</a:t>
            </a:r>
            <a:r>
              <a:rPr lang="en-US" sz="1400" b="1" dirty="0" smtClean="0">
                <a:latin typeface="Courier" pitchFamily="49" charset="0"/>
              </a:rPr>
              <a:t>(</a:t>
            </a:r>
            <a:r>
              <a:rPr lang="en-US" sz="1400" b="1" dirty="0" err="1" smtClean="0">
                <a:latin typeface="Courier" pitchFamily="49" charset="0"/>
              </a:rPr>
              <a:t>XMinYFewestFn</a:t>
            </a:r>
            <a:r>
              <a:rPr lang="en-US" sz="1400" b="1" dirty="0" smtClean="0">
                <a:latin typeface="Courier" pitchFamily="49" charset="0"/>
              </a:rPr>
              <a:t> Desk1))</a:t>
            </a:r>
            <a:endParaRPr lang="en-US" sz="1400" b="1" dirty="0">
              <a:latin typeface="Courier" pitchFamily="49" charset="0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 flipH="1" flipV="1">
            <a:off x="2893290" y="3429000"/>
            <a:ext cx="76201" cy="1170709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 flipV="1">
            <a:off x="2057400" y="2590800"/>
            <a:ext cx="835890" cy="8382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2057400" y="2590800"/>
            <a:ext cx="0" cy="259080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1" name="Rounded Rectangular Callout 20"/>
          <p:cNvSpPr/>
          <p:nvPr/>
        </p:nvSpPr>
        <p:spPr>
          <a:xfrm>
            <a:off x="2772340" y="1600200"/>
            <a:ext cx="4800600" cy="604982"/>
          </a:xfrm>
          <a:prstGeom prst="wedgeRoundRectCallout">
            <a:avLst>
              <a:gd name="adj1" fmla="val -58160"/>
              <a:gd name="adj2" fmla="val 267761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b="1" dirty="0" smtClean="0">
                <a:latin typeface="Courier" pitchFamily="49" charset="0"/>
              </a:rPr>
              <a:t>(</a:t>
            </a:r>
            <a:r>
              <a:rPr lang="en-US" sz="1400" b="1" dirty="0" err="1" smtClean="0">
                <a:latin typeface="Courier" pitchFamily="49" charset="0"/>
              </a:rPr>
              <a:t>isa</a:t>
            </a:r>
            <a:r>
              <a:rPr lang="en-US" sz="1400" b="1" dirty="0" smtClean="0">
                <a:latin typeface="Courier" pitchFamily="49" charset="0"/>
              </a:rPr>
              <a:t> CDSR1 </a:t>
            </a:r>
            <a:r>
              <a:rPr lang="en-US" sz="1400" b="1" dirty="0" err="1" smtClean="0">
                <a:latin typeface="Courier" pitchFamily="49" charset="0"/>
              </a:rPr>
              <a:t>ContextDependentSpatialRegion</a:t>
            </a:r>
            <a:r>
              <a:rPr lang="en-US" sz="1400" b="1" dirty="0" smtClean="0">
                <a:latin typeface="Courier" pitchFamily="49" charset="0"/>
              </a:rPr>
              <a:t>)</a:t>
            </a:r>
          </a:p>
          <a:p>
            <a:r>
              <a:rPr lang="en-US" sz="1400" b="1" dirty="0" smtClean="0">
                <a:latin typeface="Courier" pitchFamily="49" charset="0"/>
              </a:rPr>
              <a:t>(</a:t>
            </a:r>
            <a:r>
              <a:rPr lang="en-US" sz="1400" b="1" dirty="0" err="1" smtClean="0">
                <a:latin typeface="Courier" pitchFamily="49" charset="0"/>
              </a:rPr>
              <a:t>regionType</a:t>
            </a:r>
            <a:r>
              <a:rPr lang="en-US" sz="1400" b="1" dirty="0" smtClean="0">
                <a:latin typeface="Courier" pitchFamily="49" charset="0"/>
              </a:rPr>
              <a:t> CDSR1 </a:t>
            </a:r>
            <a:r>
              <a:rPr lang="en-US" sz="1400" b="1" dirty="0" err="1" smtClean="0">
                <a:latin typeface="Courier" pitchFamily="49" charset="0"/>
              </a:rPr>
              <a:t>FrontArea</a:t>
            </a:r>
            <a:r>
              <a:rPr lang="en-US" sz="1400" b="1" dirty="0" smtClean="0">
                <a:latin typeface="Courier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1046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Instance-Based </a:t>
            </a:r>
            <a:r>
              <a:rPr lang="en-US" dirty="0" smtClean="0"/>
              <a:t>Learning via Analogy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5822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figures-1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" t="2" r="11001" b="22657"/>
          <a:stretch/>
        </p:blipFill>
        <p:spPr>
          <a:xfrm>
            <a:off x="0" y="533400"/>
            <a:ext cx="9120352" cy="5943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512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Analogical Inference</a:t>
            </a:r>
            <a:endParaRPr lang="en-US" dirty="0"/>
          </a:p>
        </p:txBody>
      </p:sp>
      <p:pic>
        <p:nvPicPr>
          <p:cNvPr id="4" name="Content Placeholder 3" descr="AnalogyDiagramv4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2" r="-112"/>
          <a:stretch/>
        </p:blipFill>
        <p:spPr>
          <a:xfrm>
            <a:off x="711199" y="1497838"/>
            <a:ext cx="7670801" cy="5360161"/>
          </a:xfrm>
        </p:spPr>
      </p:pic>
    </p:spTree>
    <p:extLst>
      <p:ext uri="{BB962C8B-B14F-4D97-AF65-F5344CB8AC3E}">
        <p14:creationId xmlns:p14="http://schemas.microsoft.com/office/powerpoint/2010/main" val="4169744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orked-examp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254"/>
            <a:ext cx="6516584" cy="6858000"/>
          </a:xfrm>
          <a:prstGeom prst="rect">
            <a:avLst/>
          </a:prstGeom>
        </p:spPr>
      </p:pic>
      <p:sp>
        <p:nvSpPr>
          <p:cNvPr id="6" name="Diamond 5"/>
          <p:cNvSpPr/>
          <p:nvPr/>
        </p:nvSpPr>
        <p:spPr>
          <a:xfrm>
            <a:off x="6705600" y="4419600"/>
            <a:ext cx="2209800" cy="1676400"/>
          </a:xfrm>
          <a:prstGeom prst="diamond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Target</a:t>
            </a:r>
            <a:endParaRPr lang="en-US" dirty="0"/>
          </a:p>
        </p:txBody>
      </p:sp>
      <p:sp>
        <p:nvSpPr>
          <p:cNvPr id="7" name="Diamond 6"/>
          <p:cNvSpPr/>
          <p:nvPr/>
        </p:nvSpPr>
        <p:spPr>
          <a:xfrm>
            <a:off x="6705600" y="914400"/>
            <a:ext cx="2209800" cy="1676400"/>
          </a:xfrm>
          <a:prstGeom prst="diamond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Base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3124200"/>
            <a:ext cx="9144000" cy="76200"/>
          </a:xfrm>
          <a:prstGeom prst="line">
            <a:avLst/>
          </a:prstGeom>
          <a:ln w="38100" cmpd="sng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Rounded Rectangular Callout 9"/>
          <p:cNvSpPr/>
          <p:nvPr/>
        </p:nvSpPr>
        <p:spPr>
          <a:xfrm>
            <a:off x="1981200" y="304800"/>
            <a:ext cx="2667000" cy="914400"/>
          </a:xfrm>
          <a:prstGeom prst="wedgeRoundRectCallout">
            <a:avLst>
              <a:gd name="adj1" fmla="val -110379"/>
              <a:gd name="adj2" fmla="val 40572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Manually encoded front of the classroom</a:t>
            </a:r>
            <a:endParaRPr lang="en-US" dirty="0"/>
          </a:p>
        </p:txBody>
      </p:sp>
      <p:sp>
        <p:nvSpPr>
          <p:cNvPr id="11" name="Rounded Rectangular Callout 10"/>
          <p:cNvSpPr/>
          <p:nvPr/>
        </p:nvSpPr>
        <p:spPr>
          <a:xfrm>
            <a:off x="2209800" y="3352800"/>
            <a:ext cx="2514600" cy="685800"/>
          </a:xfrm>
          <a:prstGeom prst="wedgeRoundRectCallout">
            <a:avLst>
              <a:gd name="adj1" fmla="val -95284"/>
              <a:gd name="adj2" fmla="val -16518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Human subject’s front of the classroom</a:t>
            </a:r>
            <a:endParaRPr lang="en-US" dirty="0"/>
          </a:p>
        </p:txBody>
      </p:sp>
      <p:sp>
        <p:nvSpPr>
          <p:cNvPr id="12" name="Rounded Rectangular Callout 11"/>
          <p:cNvSpPr/>
          <p:nvPr/>
        </p:nvSpPr>
        <p:spPr>
          <a:xfrm>
            <a:off x="2438400" y="4800600"/>
            <a:ext cx="2514600" cy="838200"/>
          </a:xfrm>
          <a:prstGeom prst="wedgeRoundRectCallout">
            <a:avLst>
              <a:gd name="adj1" fmla="val -76419"/>
              <a:gd name="adj2" fmla="val -30428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Analogically transferred front of the classroom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06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Experiment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3806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Purpose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Are anchor points able to encode context dependent spatial regions?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Can we identify context dependent spatial regions by analogy with an understood example?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3632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Context Dependent Spatial Regions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Environments are Defined by </a:t>
            </a:r>
            <a:r>
              <a:rPr lang="en-US" i="1" dirty="0" smtClean="0">
                <a:solidFill>
                  <a:schemeClr val="tx1"/>
                </a:solidFill>
              </a:rPr>
              <a:t>Context</a:t>
            </a:r>
            <a:r>
              <a:rPr lang="en-US" dirty="0" smtClean="0">
                <a:solidFill>
                  <a:schemeClr val="tx1"/>
                </a:solidFill>
              </a:rPr>
              <a:t> as well as </a:t>
            </a:r>
            <a:r>
              <a:rPr lang="en-US" i="1" dirty="0" smtClean="0">
                <a:solidFill>
                  <a:schemeClr val="tx1"/>
                </a:solidFill>
              </a:rPr>
              <a:t>Geometry</a:t>
            </a:r>
            <a:endParaRPr lang="en-US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1952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Materials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6 classrooms and 2 studio </a:t>
            </a:r>
            <a:r>
              <a:rPr lang="en-US" dirty="0"/>
              <a:t>a</a:t>
            </a:r>
            <a:r>
              <a:rPr lang="en-US" dirty="0" smtClean="0"/>
              <a:t>partments</a:t>
            </a:r>
          </a:p>
          <a:p>
            <a:pPr lvl="1"/>
            <a:r>
              <a:rPr lang="en-US" dirty="0" smtClean="0"/>
              <a:t>4 of the classrooms were real</a:t>
            </a:r>
          </a:p>
          <a:p>
            <a:pPr lvl="1"/>
            <a:r>
              <a:rPr lang="en-US" dirty="0" smtClean="0"/>
              <a:t>4 regions per classroom, 3 regions per apartment</a:t>
            </a:r>
          </a:p>
          <a:p>
            <a:r>
              <a:rPr lang="en-US" dirty="0" smtClean="0"/>
              <a:t>Manually encoded regions for each room</a:t>
            </a:r>
          </a:p>
          <a:p>
            <a:r>
              <a:rPr lang="en-US" dirty="0" smtClean="0"/>
              <a:t>Ground truth from 3 human subjects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43071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ug4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6" b="13336"/>
          <a:stretch>
            <a:fillRect/>
          </a:stretch>
        </p:blipFill>
        <p:spPr>
          <a:xfrm>
            <a:off x="-9563" y="914400"/>
            <a:ext cx="9144640" cy="5029200"/>
          </a:xfrm>
          <a:prstGeom prst="rect">
            <a:avLst/>
          </a:prstGeom>
        </p:spPr>
      </p:pic>
      <p:sp>
        <p:nvSpPr>
          <p:cNvPr id="7" name="Rounded Rectangular Callout 6"/>
          <p:cNvSpPr/>
          <p:nvPr/>
        </p:nvSpPr>
        <p:spPr>
          <a:xfrm>
            <a:off x="457200" y="1066800"/>
            <a:ext cx="4419600" cy="1143000"/>
          </a:xfrm>
          <a:prstGeom prst="wedgeRoundRectCallout">
            <a:avLst>
              <a:gd name="adj1" fmla="val 65860"/>
              <a:gd name="adj2" fmla="val 69297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Subjects are asked to draw a polygon for the region of the front of the room</a:t>
            </a:r>
            <a:endParaRPr lang="en-US" dirty="0"/>
          </a:p>
        </p:txBody>
      </p:sp>
      <p:sp>
        <p:nvSpPr>
          <p:cNvPr id="8" name="Rounded Rectangular Callout 7"/>
          <p:cNvSpPr/>
          <p:nvPr/>
        </p:nvSpPr>
        <p:spPr>
          <a:xfrm>
            <a:off x="1143000" y="5029200"/>
            <a:ext cx="4038600" cy="990600"/>
          </a:xfrm>
          <a:prstGeom prst="wedgeRoundRectCallout">
            <a:avLst>
              <a:gd name="adj1" fmla="val 73198"/>
              <a:gd name="adj2" fmla="val -91453"/>
              <a:gd name="adj3" fmla="val 16667"/>
            </a:avLst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Geometric sensor data from the room in the picture.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2547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Metrics</a:t>
            </a:r>
            <a:endParaRPr lang="en-US" dirty="0"/>
          </a:p>
        </p:txBody>
      </p:sp>
      <p:pic>
        <p:nvPicPr>
          <p:cNvPr id="6" name="Content Placeholder 5" descr="worked-example.png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386" b="-2906"/>
          <a:stretch/>
        </p:blipFill>
        <p:spPr>
          <a:xfrm>
            <a:off x="1752600" y="3596145"/>
            <a:ext cx="5791200" cy="3261855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1219200"/>
            <a:ext cx="7120759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4486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0" y="304800"/>
            <a:ext cx="8229600" cy="1143000"/>
          </a:xfrm>
        </p:spPr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graphicFrame>
        <p:nvGraphicFramePr>
          <p:cNvPr id="12" name="Chart 1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00446089"/>
              </p:ext>
            </p:extLst>
          </p:nvPr>
        </p:nvGraphicFramePr>
        <p:xfrm>
          <a:off x="4800600" y="1447800"/>
          <a:ext cx="3892550" cy="25780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Rounded Rectangular Callout 1"/>
          <p:cNvSpPr/>
          <p:nvPr/>
        </p:nvSpPr>
        <p:spPr>
          <a:xfrm>
            <a:off x="6781800" y="4133273"/>
            <a:ext cx="2133600" cy="1066800"/>
          </a:xfrm>
          <a:prstGeom prst="wedgeRoundRectCallout">
            <a:avLst>
              <a:gd name="adj1" fmla="val -87350"/>
              <a:gd name="adj2" fmla="val 29216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Anchor points provide a reasonable representation for CDSRs </a:t>
            </a:r>
            <a:endParaRPr lang="en-US" sz="1600" dirty="0"/>
          </a:p>
        </p:txBody>
      </p:sp>
      <p:graphicFrame>
        <p:nvGraphicFramePr>
          <p:cNvPr id="14" name="Chart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56954673"/>
              </p:ext>
            </p:extLst>
          </p:nvPr>
        </p:nvGraphicFramePr>
        <p:xfrm>
          <a:off x="2438400" y="4038600"/>
          <a:ext cx="3914775" cy="25908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6" name="Chart 1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94993824"/>
              </p:ext>
            </p:extLst>
          </p:nvPr>
        </p:nvGraphicFramePr>
        <p:xfrm>
          <a:off x="304800" y="1447800"/>
          <a:ext cx="3898900" cy="25304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7" name="Rounded Rectangular Callout 16"/>
          <p:cNvSpPr/>
          <p:nvPr/>
        </p:nvSpPr>
        <p:spPr>
          <a:xfrm>
            <a:off x="6816436" y="5410200"/>
            <a:ext cx="2133600" cy="609600"/>
          </a:xfrm>
          <a:prstGeom prst="wedgeRoundRectCallout">
            <a:avLst>
              <a:gd name="adj1" fmla="val -147523"/>
              <a:gd name="adj2" fmla="val -63425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600" dirty="0" smtClean="0"/>
              <a:t>Anchor points enable the transfer of CDSRs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9014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Failure Analysis</a:t>
            </a:r>
            <a:endParaRPr lang="en-US" dirty="0"/>
          </a:p>
        </p:txBody>
      </p:sp>
      <p:pic>
        <p:nvPicPr>
          <p:cNvPr id="2050" name="Picture 2" descr="C:\Users\klenk\Dropbox\CDSR\Room Photos\mistry-studio\mistry_studio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255" y="2992582"/>
            <a:ext cx="4572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 6"/>
          <p:cNvGrpSpPr/>
          <p:nvPr/>
        </p:nvGrpSpPr>
        <p:grpSpPr>
          <a:xfrm>
            <a:off x="1447800" y="1219200"/>
            <a:ext cx="7581900" cy="3487882"/>
            <a:chOff x="1447800" y="1219200"/>
            <a:chExt cx="7581900" cy="3487882"/>
          </a:xfrm>
        </p:grpSpPr>
        <p:pic>
          <p:nvPicPr>
            <p:cNvPr id="2051" name="Picture 3" descr="C:\Users\klenk\Dropbox\CDSR\Room Photos\mistry-studio\studio-mistry-sim-out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76800" y="1288473"/>
              <a:ext cx="4152900" cy="22917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" name="Rounded Rectangular Callout 3"/>
            <p:cNvSpPr/>
            <p:nvPr/>
          </p:nvSpPr>
          <p:spPr>
            <a:xfrm>
              <a:off x="1447800" y="1219200"/>
              <a:ext cx="2438400" cy="990600"/>
            </a:xfrm>
            <a:prstGeom prst="wedgeRoundRectCallout">
              <a:avLst>
                <a:gd name="adj1" fmla="val 95251"/>
                <a:gd name="adj2" fmla="val -8363"/>
                <a:gd name="adj3" fmla="val 16667"/>
              </a:avLst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Desk, but what objects bound the office?</a:t>
              </a:r>
              <a:endParaRPr lang="en-US" dirty="0"/>
            </a:p>
          </p:txBody>
        </p:sp>
        <p:sp>
          <p:nvSpPr>
            <p:cNvPr id="5" name="Oval 4"/>
            <p:cNvSpPr/>
            <p:nvPr/>
          </p:nvSpPr>
          <p:spPr>
            <a:xfrm>
              <a:off x="4966855" y="1524000"/>
              <a:ext cx="1143000" cy="685800"/>
            </a:xfrm>
            <a:prstGeom prst="ellipse">
              <a:avLst/>
            </a:prstGeom>
            <a:noFill/>
            <a:ln>
              <a:prstDash val="sys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ounded Rectangular Callout 5"/>
            <p:cNvSpPr/>
            <p:nvPr/>
          </p:nvSpPr>
          <p:spPr>
            <a:xfrm>
              <a:off x="6248400" y="3733800"/>
              <a:ext cx="1981200" cy="973282"/>
            </a:xfrm>
            <a:prstGeom prst="wedgeRoundRectCallout">
              <a:avLst>
                <a:gd name="adj1" fmla="val -87181"/>
                <a:gd name="adj2" fmla="val -207963"/>
                <a:gd name="adj3" fmla="val 16667"/>
              </a:avLst>
            </a:prstGeom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No anchor point for “near”?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74853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Limitations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562600" cy="4525963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Assumes same orientation</a:t>
            </a:r>
          </a:p>
          <a:p>
            <a:pPr lvl="1"/>
            <a:r>
              <a:rPr lang="en-US" dirty="0" smtClean="0"/>
              <a:t>Future work: Qualitative rotations for best match</a:t>
            </a:r>
          </a:p>
          <a:p>
            <a:r>
              <a:rPr lang="en-US" dirty="0" smtClean="0"/>
              <a:t>No anchor point for area “near”</a:t>
            </a:r>
          </a:p>
          <a:p>
            <a:pPr lvl="1"/>
            <a:r>
              <a:rPr lang="en-US" dirty="0" smtClean="0"/>
              <a:t>Future work: Potential field models tied to anchor points</a:t>
            </a:r>
          </a:p>
          <a:p>
            <a:r>
              <a:rPr lang="en-US" dirty="0" smtClean="0"/>
              <a:t>No transfer post-processing</a:t>
            </a:r>
          </a:p>
          <a:p>
            <a:pPr lvl="1"/>
            <a:r>
              <a:rPr lang="en-US" dirty="0" smtClean="0"/>
              <a:t>Future work: compare the QSRs of the transferred region to that of the source region</a:t>
            </a:r>
            <a:endParaRPr lang="en-US" dirty="0"/>
          </a:p>
        </p:txBody>
      </p:sp>
      <p:grpSp>
        <p:nvGrpSpPr>
          <p:cNvPr id="10" name="Group 9"/>
          <p:cNvGrpSpPr/>
          <p:nvPr/>
        </p:nvGrpSpPr>
        <p:grpSpPr>
          <a:xfrm>
            <a:off x="5943600" y="3048001"/>
            <a:ext cx="3200400" cy="1676400"/>
            <a:chOff x="5791200" y="2794000"/>
            <a:chExt cx="3352800" cy="1850249"/>
          </a:xfrm>
        </p:grpSpPr>
        <p:pic>
          <p:nvPicPr>
            <p:cNvPr id="5" name="Picture 3" descr="C:\Users\klenk\Dropbox\CDSR\Room Photos\mistry-studio\studio-mistry-sim-out.png"/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91200" y="2794000"/>
              <a:ext cx="3352800" cy="185024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Oval 6"/>
            <p:cNvSpPr/>
            <p:nvPr/>
          </p:nvSpPr>
          <p:spPr>
            <a:xfrm>
              <a:off x="5867399" y="2895600"/>
              <a:ext cx="1029855" cy="587664"/>
            </a:xfrm>
            <a:prstGeom prst="ellipse">
              <a:avLst/>
            </a:prstGeom>
            <a:noFill/>
            <a:ln>
              <a:prstDash val="sysDash"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9" name="Picture 71" descr="File:MR TMR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2077" y="1676400"/>
            <a:ext cx="1530197" cy="119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0624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Related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Mobile Robotics</a:t>
            </a:r>
          </a:p>
          <a:p>
            <a:pPr lvl="1"/>
            <a:r>
              <a:rPr lang="en-US" dirty="0" smtClean="0"/>
              <a:t>Spatial </a:t>
            </a:r>
            <a:r>
              <a:rPr lang="en-US" dirty="0" smtClean="0"/>
              <a:t>Semantic Hierarchy </a:t>
            </a:r>
            <a:endParaRPr lang="en-US" dirty="0" smtClean="0"/>
          </a:p>
          <a:p>
            <a:pPr marL="914400" lvl="2" indent="0">
              <a:buNone/>
            </a:pPr>
            <a:r>
              <a:rPr lang="en-US" dirty="0" smtClean="0"/>
              <a:t>(</a:t>
            </a:r>
            <a:r>
              <a:rPr lang="en-US" dirty="0" err="1" smtClean="0"/>
              <a:t>Kuipers</a:t>
            </a:r>
            <a:r>
              <a:rPr lang="en-US" dirty="0" smtClean="0"/>
              <a:t> 2000)</a:t>
            </a:r>
          </a:p>
          <a:p>
            <a:pPr lvl="1"/>
            <a:r>
              <a:rPr lang="en-US" dirty="0" smtClean="0"/>
              <a:t>Object search in human environments</a:t>
            </a:r>
          </a:p>
          <a:p>
            <a:pPr marL="914400" lvl="2" indent="0">
              <a:buNone/>
            </a:pPr>
            <a:r>
              <a:rPr lang="en-US" dirty="0" smtClean="0"/>
              <a:t>(</a:t>
            </a:r>
            <a:r>
              <a:rPr lang="en-US" dirty="0" err="1" smtClean="0"/>
              <a:t>Pronobis</a:t>
            </a:r>
            <a:r>
              <a:rPr lang="en-US" dirty="0" smtClean="0"/>
              <a:t> 2011)</a:t>
            </a:r>
            <a:endParaRPr lang="en-US" dirty="0" smtClean="0"/>
          </a:p>
          <a:p>
            <a:r>
              <a:rPr lang="en-US" dirty="0" smtClean="0"/>
              <a:t>Analogy for spatial regions</a:t>
            </a:r>
          </a:p>
          <a:p>
            <a:pPr lvl="1"/>
            <a:r>
              <a:rPr lang="en-US" dirty="0" err="1" smtClean="0"/>
              <a:t>NuSketch</a:t>
            </a:r>
            <a:r>
              <a:rPr lang="en-US" dirty="0" smtClean="0"/>
              <a:t> </a:t>
            </a:r>
            <a:r>
              <a:rPr lang="en-US" dirty="0" err="1" smtClean="0"/>
              <a:t>Battlespace</a:t>
            </a:r>
            <a:endParaRPr lang="en-US" dirty="0"/>
          </a:p>
          <a:p>
            <a:pPr marL="914400" lvl="2" indent="0">
              <a:buNone/>
            </a:pPr>
            <a:r>
              <a:rPr lang="en-US" dirty="0" smtClean="0"/>
              <a:t>(</a:t>
            </a:r>
            <a:r>
              <a:rPr lang="en-US" dirty="0" err="1" smtClean="0"/>
              <a:t>Forbus</a:t>
            </a:r>
            <a:r>
              <a:rPr lang="en-US" dirty="0" smtClean="0"/>
              <a:t> </a:t>
            </a:r>
            <a:r>
              <a:rPr lang="en-US" i="1" dirty="0" smtClean="0"/>
              <a:t>et al.</a:t>
            </a:r>
            <a:r>
              <a:rPr lang="en-US" dirty="0" smtClean="0"/>
              <a:t> 2003)</a:t>
            </a:r>
          </a:p>
          <a:p>
            <a:pPr lvl="1"/>
            <a:r>
              <a:rPr lang="en-US" dirty="0" smtClean="0"/>
              <a:t>Identification of geographic features</a:t>
            </a:r>
          </a:p>
          <a:p>
            <a:pPr marL="914400" lvl="2" indent="0">
              <a:buNone/>
            </a:pPr>
            <a:r>
              <a:rPr lang="en-US" dirty="0" smtClean="0"/>
              <a:t>(McClure </a:t>
            </a:r>
            <a:r>
              <a:rPr lang="en-US" dirty="0" smtClean="0"/>
              <a:t>&amp; </a:t>
            </a:r>
            <a:r>
              <a:rPr lang="en-US" dirty="0" err="1" smtClean="0"/>
              <a:t>Forbus</a:t>
            </a:r>
            <a:r>
              <a:rPr lang="en-US" dirty="0" smtClean="0"/>
              <a:t> </a:t>
            </a:r>
            <a:r>
              <a:rPr lang="en-US" dirty="0" smtClean="0"/>
              <a:t>2012)</a:t>
            </a:r>
          </a:p>
          <a:p>
            <a:pPr lvl="2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5721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382000" cy="4525963"/>
          </a:xfrm>
        </p:spPr>
        <p:txBody>
          <a:bodyPr/>
          <a:lstStyle/>
          <a:p>
            <a:r>
              <a:rPr lang="en-US" dirty="0" smtClean="0"/>
              <a:t>Extract </a:t>
            </a:r>
            <a:r>
              <a:rPr lang="en-US" dirty="0" smtClean="0"/>
              <a:t>qualitative representations </a:t>
            </a:r>
            <a:r>
              <a:rPr lang="en-US" dirty="0" smtClean="0"/>
              <a:t>from </a:t>
            </a:r>
            <a:r>
              <a:rPr lang="en-US" dirty="0" smtClean="0"/>
              <a:t>sensors</a:t>
            </a:r>
            <a:endParaRPr lang="en-US" dirty="0" smtClean="0"/>
          </a:p>
          <a:p>
            <a:r>
              <a:rPr lang="en-US" dirty="0" smtClean="0"/>
              <a:t>Ground regions in sensor data using anchor points</a:t>
            </a:r>
          </a:p>
          <a:p>
            <a:r>
              <a:rPr lang="en-US" dirty="0" smtClean="0"/>
              <a:t>Transfer </a:t>
            </a:r>
            <a:r>
              <a:rPr lang="en-US" dirty="0"/>
              <a:t>context dependent spatial </a:t>
            </a:r>
            <a:r>
              <a:rPr lang="en-US" dirty="0" smtClean="0"/>
              <a:t>regions based on spatial and semantic similarity</a:t>
            </a:r>
          </a:p>
        </p:txBody>
      </p:sp>
    </p:spTree>
    <p:extLst>
      <p:ext uri="{BB962C8B-B14F-4D97-AF65-F5344CB8AC3E}">
        <p14:creationId xmlns:p14="http://schemas.microsoft.com/office/powerpoint/2010/main" val="1844950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81400" y="274638"/>
            <a:ext cx="5105400" cy="1143000"/>
          </a:xfrm>
        </p:spPr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507527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05400" y="2971800"/>
            <a:ext cx="2667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Questions?</a:t>
            </a:r>
            <a:endParaRPr lang="en-US" sz="3200" dirty="0"/>
          </a:p>
        </p:txBody>
      </p:sp>
      <p:pic>
        <p:nvPicPr>
          <p:cNvPr id="6" name="Picture 5" descr="http://www.wca.org/files/directory_images/372-parc_logo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4939" y="2034425"/>
            <a:ext cx="2133600" cy="6156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 descr="http://luka.tnode.com/media/cache/gallery/cogx_display_image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1795811"/>
            <a:ext cx="1600200" cy="1143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 descr="http://www.cs.bham.ac.uk/%7Emusolesm/unibhamlogo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1994" y="4724400"/>
            <a:ext cx="1811411" cy="1604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 descr="http://upload.wikimedia.org/wikipedia/en/6/6d/Dublin_Institute_of_Technology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05303" y="4627362"/>
            <a:ext cx="1473236" cy="14732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9" descr="http://www.hartnell.edu/sums/images/New%20Folder/CSUMB-Logo-Green-Gold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3630465"/>
            <a:ext cx="3810000" cy="9968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55220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62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:\Users\klenk\Documents\NRL\prego\BoS\enemy-tanks-arrive-crop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0458" y="0"/>
            <a:ext cx="4315342" cy="3200400"/>
          </a:xfrm>
          <a:prstGeom prst="rect">
            <a:avLst/>
          </a:prstGeom>
          <a:noFill/>
        </p:spPr>
      </p:pic>
      <p:pic>
        <p:nvPicPr>
          <p:cNvPr id="5" name="Picture 5" descr="C:\Users\klenk\Documents\NRL\dta-strategy-games\spatial-rts\screen-shots\red-rescue-smaller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664170" y="2362200"/>
            <a:ext cx="4403630" cy="44958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4706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-45212" b="-45212"/>
          <a:stretch>
            <a:fillRect/>
          </a:stretch>
        </p:blipFill>
        <p:spPr>
          <a:xfrm>
            <a:off x="-97021" y="762000"/>
            <a:ext cx="9753707" cy="5364163"/>
          </a:xfrm>
        </p:spPr>
      </p:pic>
    </p:spTree>
    <p:extLst>
      <p:ext uri="{BB962C8B-B14F-4D97-AF65-F5344CB8AC3E}">
        <p14:creationId xmlns:p14="http://schemas.microsoft.com/office/powerpoint/2010/main" val="2436736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452251"/>
            <a:ext cx="9112070" cy="5942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78287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8" descr="Modern-small-kitchen-studi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855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47149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14400"/>
            <a:ext cx="9144000" cy="5148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8882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20616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From Sensor to </a:t>
            </a:r>
            <a:r>
              <a:rPr lang="en-US" i="1" dirty="0" smtClean="0"/>
              <a:t>Semantics</a:t>
            </a:r>
            <a:endParaRPr lang="en-US" dirty="0"/>
          </a:p>
          <a:p>
            <a:pPr lvl="1"/>
            <a:r>
              <a:rPr lang="en-US" dirty="0" smtClean="0"/>
              <a:t>Increasing interest in the Robotics community</a:t>
            </a:r>
          </a:p>
          <a:p>
            <a:pPr marL="914400" lvl="2" indent="0">
              <a:buNone/>
            </a:pPr>
            <a:r>
              <a:rPr lang="en-US" dirty="0" smtClean="0"/>
              <a:t>(e.g., Special Issue of Robotics  and </a:t>
            </a:r>
            <a:r>
              <a:rPr lang="en-US" dirty="0"/>
              <a:t>Autonomous </a:t>
            </a:r>
            <a:r>
              <a:rPr lang="en-US" dirty="0" smtClean="0"/>
              <a:t>Systems 2008, </a:t>
            </a:r>
            <a:r>
              <a:rPr lang="en-US" dirty="0"/>
              <a:t>2 AAAI-12 Workshops)</a:t>
            </a:r>
            <a:endParaRPr lang="en-US" dirty="0" smtClean="0"/>
          </a:p>
          <a:p>
            <a:pPr lvl="1"/>
            <a:r>
              <a:rPr lang="en-US" dirty="0" smtClean="0"/>
              <a:t>QR is all about making the </a:t>
            </a:r>
            <a:r>
              <a:rPr lang="en-US" b="1" dirty="0" smtClean="0"/>
              <a:t>relevant</a:t>
            </a:r>
            <a:r>
              <a:rPr lang="en-US" dirty="0" smtClean="0"/>
              <a:t> distinctions to solve problems</a:t>
            </a:r>
          </a:p>
          <a:p>
            <a:r>
              <a:rPr lang="en-US" dirty="0" smtClean="0"/>
              <a:t>Why is this hard?</a:t>
            </a:r>
          </a:p>
          <a:p>
            <a:pPr lvl="1"/>
            <a:r>
              <a:rPr lang="en-US" dirty="0" smtClean="0"/>
              <a:t>Integrate geometric, semantic, and relational reasoning</a:t>
            </a:r>
          </a:p>
        </p:txBody>
      </p:sp>
    </p:spTree>
    <p:extLst>
      <p:ext uri="{BB962C8B-B14F-4D97-AF65-F5344CB8AC3E}">
        <p14:creationId xmlns:p14="http://schemas.microsoft.com/office/powerpoint/2010/main" val="1330190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2414</TotalTime>
  <Words>520</Words>
  <Application>Microsoft Office PowerPoint</Application>
  <PresentationFormat>On-screen Show (4:3)</PresentationFormat>
  <Paragraphs>112</Paragraphs>
  <Slides>40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1" baseType="lpstr">
      <vt:lpstr>Office Theme</vt:lpstr>
      <vt:lpstr>Using Anchor Points to Define and Transfer Spatial Regions Based on Context</vt:lpstr>
      <vt:lpstr>PowerPoint Presentation</vt:lpstr>
      <vt:lpstr>Context Dependent Spatial Regions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Problem</vt:lpstr>
      <vt:lpstr>Cognitive Systems Solution</vt:lpstr>
      <vt:lpstr>From Sensors to Symbols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Qualitative Spatial Relationships</vt:lpstr>
      <vt:lpstr>Defining CDSRs with Anchor Points</vt:lpstr>
      <vt:lpstr>Anchor Points</vt:lpstr>
      <vt:lpstr>Defining CDSRs with Anchor Points </vt:lpstr>
      <vt:lpstr>Instance-Based Learning via Analogy</vt:lpstr>
      <vt:lpstr>Goal</vt:lpstr>
      <vt:lpstr>Analogical Inference</vt:lpstr>
      <vt:lpstr>PowerPoint Presentation</vt:lpstr>
      <vt:lpstr>Experiment</vt:lpstr>
      <vt:lpstr>Purpose</vt:lpstr>
      <vt:lpstr>Materials</vt:lpstr>
      <vt:lpstr>PowerPoint Presentation</vt:lpstr>
      <vt:lpstr>Metrics</vt:lpstr>
      <vt:lpstr>Results</vt:lpstr>
      <vt:lpstr>Failure Analysis</vt:lpstr>
      <vt:lpstr>Current Limitations</vt:lpstr>
      <vt:lpstr>Related Work</vt:lpstr>
      <vt:lpstr>Discussion</vt:lpstr>
      <vt:lpstr>Thank you</vt:lpstr>
      <vt:lpstr>Backup</vt:lpstr>
      <vt:lpstr>PowerPoint Presentation</vt:lpstr>
    </vt:vector>
  </TitlesOfParts>
  <Company>PARC, Inc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Anchor Points to Define and Transfer Spatial Regions Based on Context</dc:title>
  <dc:creator>Klenk, Matthew &lt;Matthew.Klenk@parc.com&gt;</dc:creator>
  <cp:lastModifiedBy>Klenk, Matthew &lt;Matthew.Klenk@parc.com&gt;</cp:lastModifiedBy>
  <cp:revision>43</cp:revision>
  <dcterms:created xsi:type="dcterms:W3CDTF">2012-07-02T17:54:48Z</dcterms:created>
  <dcterms:modified xsi:type="dcterms:W3CDTF">2012-07-12T21:20:26Z</dcterms:modified>
</cp:coreProperties>
</file>

<file path=docProps/thumbnail.jpeg>
</file>